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</p:sldMasterIdLst>
  <p:notesMasterIdLst>
    <p:notesMasterId r:id="rId16"/>
  </p:notesMasterIdLst>
  <p:handoutMasterIdLst>
    <p:handoutMasterId r:id="rId17"/>
  </p:handoutMasterIdLst>
  <p:sldIdLst>
    <p:sldId id="257" r:id="rId3"/>
    <p:sldId id="258" r:id="rId4"/>
    <p:sldId id="260" r:id="rId5"/>
    <p:sldId id="268" r:id="rId6"/>
    <p:sldId id="269" r:id="rId7"/>
    <p:sldId id="270" r:id="rId8"/>
    <p:sldId id="272" r:id="rId9"/>
    <p:sldId id="281" r:id="rId10"/>
    <p:sldId id="283" r:id="rId11"/>
    <p:sldId id="276" r:id="rId12"/>
    <p:sldId id="277" r:id="rId13"/>
    <p:sldId id="279" r:id="rId14"/>
    <p:sldId id="280" r:id="rId15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ABD00"/>
    <a:srgbClr val="FF9D0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87" d="100"/>
          <a:sy n="87" d="100"/>
        </p:scale>
        <p:origin x="210" y="9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Graduation Requirements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10/8/2018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Graduation Requirements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10/8/2018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4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50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22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8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5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3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51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76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1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9/12/2019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studentfinancialaid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fsa.gov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point3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stweb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llegeboard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75212" y="2590800"/>
            <a:ext cx="7008574" cy="1447800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>
                <a:solidFill>
                  <a:srgbClr val="FF9D0D"/>
                </a:solidFill>
                <a:latin typeface="Baskerville Old Face" panose="02020602080505020303" pitchFamily="18" charset="0"/>
              </a:rPr>
              <a:t>Pedro Menendez</a:t>
            </a:r>
          </a:p>
          <a:p>
            <a:pPr algn="ctr"/>
            <a:r>
              <a:rPr lang="en-US" sz="5000" b="1" dirty="0" smtClean="0">
                <a:solidFill>
                  <a:srgbClr val="FF9D0D"/>
                </a:solidFill>
                <a:latin typeface="Baskerville Old Face" panose="02020602080505020303" pitchFamily="18" charset="0"/>
              </a:rPr>
              <a:t>High School</a:t>
            </a:r>
            <a:endParaRPr lang="en-US" sz="5000" b="1" dirty="0">
              <a:solidFill>
                <a:srgbClr val="FF9D0D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600200"/>
            <a:ext cx="10972800" cy="51816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sz="2800" dirty="0" smtClean="0">
                <a:latin typeface="Baskerville Old Face" panose="02020602080505020303" pitchFamily="18" charset="0"/>
              </a:rPr>
              <a:t>Free scholarship for Florida institutions only!</a:t>
            </a:r>
          </a:p>
          <a:p>
            <a:pPr>
              <a:buClrTx/>
            </a:pPr>
            <a:r>
              <a:rPr lang="en-US" sz="2800" dirty="0" smtClean="0">
                <a:latin typeface="Baskerville Old Face" panose="02020602080505020303" pitchFamily="18" charset="0"/>
              </a:rPr>
              <a:t>Applications open on October 1</a:t>
            </a:r>
          </a:p>
          <a:p>
            <a:pPr lvl="1">
              <a:buClrTx/>
            </a:pPr>
            <a:r>
              <a:rPr lang="en-US" dirty="0" smtClean="0">
                <a:latin typeface="Baskerville Old Face" panose="02020602080505020303" pitchFamily="18" charset="0"/>
              </a:rPr>
              <a:t>Even if you think you’ll be going to school out of Florida, apply anyway!</a:t>
            </a:r>
          </a:p>
          <a:p>
            <a:pPr lvl="1">
              <a:buClrTx/>
            </a:pPr>
            <a:r>
              <a:rPr lang="en-US" dirty="0" smtClean="0">
                <a:latin typeface="Baskerville Old Face" panose="02020602080505020303" pitchFamily="18" charset="0"/>
              </a:rPr>
              <a:t>Even if you think you won’t qualify, apply anyway!</a:t>
            </a:r>
          </a:p>
          <a:p>
            <a:pPr lvl="1">
              <a:buClrTx/>
            </a:pPr>
            <a:r>
              <a:rPr lang="en-US" dirty="0" smtClean="0">
                <a:latin typeface="Baskerville Old Face" panose="02020602080505020303" pitchFamily="18" charset="0"/>
              </a:rPr>
              <a:t>Even if you think you have enough money to pay for college, apply anyway!</a:t>
            </a:r>
          </a:p>
          <a:p>
            <a:pPr>
              <a:buClrTx/>
            </a:pPr>
            <a:r>
              <a:rPr lang="en-US" sz="2800" dirty="0" smtClean="0">
                <a:latin typeface="Baskerville Old Face" panose="02020602080505020303" pitchFamily="18" charset="0"/>
              </a:rPr>
              <a:t>Once you apply, you are automatically granted the scholarship as long as you meet the qualifications:</a:t>
            </a:r>
          </a:p>
          <a:p>
            <a:pPr lvl="1">
              <a:buClrTx/>
            </a:pPr>
            <a:r>
              <a:rPr lang="en-US" dirty="0" smtClean="0">
                <a:latin typeface="Baskerville Old Face" panose="02020602080505020303" pitchFamily="18" charset="0"/>
              </a:rPr>
              <a:t>ACT/SAT score</a:t>
            </a:r>
          </a:p>
          <a:p>
            <a:pPr lvl="1">
              <a:buClrTx/>
            </a:pPr>
            <a:r>
              <a:rPr lang="en-US" dirty="0" smtClean="0">
                <a:latin typeface="Baskerville Old Face" panose="02020602080505020303" pitchFamily="18" charset="0"/>
              </a:rPr>
              <a:t>Community Service Hours</a:t>
            </a:r>
          </a:p>
          <a:p>
            <a:pPr lvl="1">
              <a:buClrTx/>
            </a:pPr>
            <a:r>
              <a:rPr lang="en-US" dirty="0" smtClean="0">
                <a:latin typeface="Baskerville Old Face" panose="02020602080505020303" pitchFamily="18" charset="0"/>
              </a:rPr>
              <a:t>GPA</a:t>
            </a:r>
          </a:p>
          <a:p>
            <a:pPr>
              <a:buClrTx/>
            </a:pPr>
            <a:r>
              <a:rPr lang="en-US" sz="2800" dirty="0">
                <a:latin typeface="Baskerville Old Face" panose="02020602080505020303" pitchFamily="18" charset="0"/>
                <a:hlinkClick r:id="rId3"/>
              </a:rPr>
              <a:t>http://www.floridastudentfinancialaid.org</a:t>
            </a:r>
            <a:r>
              <a:rPr lang="en-US" sz="2800" dirty="0" smtClean="0">
                <a:latin typeface="Baskerville Old Face" panose="02020602080505020303" pitchFamily="18" charset="0"/>
                <a:hlinkClick r:id="rId3"/>
              </a:rPr>
              <a:t>/</a:t>
            </a:r>
            <a:r>
              <a:rPr lang="en-US" sz="2800" dirty="0">
                <a:latin typeface="Baskerville Old Face" panose="02020602080505020303" pitchFamily="18" charset="0"/>
              </a:rPr>
              <a:t> </a:t>
            </a:r>
            <a:r>
              <a:rPr lang="en-US" sz="2800" dirty="0" smtClean="0">
                <a:latin typeface="Baskerville Old Face" panose="02020602080505020303" pitchFamily="18" charset="0"/>
              </a:rPr>
              <a:t> and   </a:t>
            </a:r>
            <a:r>
              <a:rPr lang="en-US" sz="2800" dirty="0" smtClean="0">
                <a:latin typeface="Baskerville Old Face" panose="02020602080505020303" pitchFamily="18" charset="0"/>
                <a:hlinkClick r:id="rId4"/>
              </a:rPr>
              <a:t>www.fafsa.gov</a:t>
            </a:r>
            <a:r>
              <a:rPr lang="en-US" sz="2800" dirty="0" smtClean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latin typeface="Baskerville Old Face" panose="02020602080505020303" pitchFamily="18" charset="0"/>
              </a:rPr>
              <a:t>Bright Futures Scholarship</a:t>
            </a:r>
            <a:endParaRPr lang="en-US" sz="5400" b="1" dirty="0">
              <a:solidFill>
                <a:srgbClr val="000099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473200"/>
            <a:ext cx="10972800" cy="53086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dirty="0" smtClean="0">
                <a:latin typeface="Baskerville Old Face" panose="02020602080505020303" pitchFamily="18" charset="0"/>
              </a:rPr>
              <a:t>Florida Academic Scholars</a:t>
            </a:r>
          </a:p>
          <a:p>
            <a:pPr lvl="1">
              <a:buClrTx/>
            </a:pPr>
            <a:r>
              <a:rPr lang="en-US" dirty="0" smtClean="0">
                <a:latin typeface="Baskerville Old Face" panose="02020602080505020303" pitchFamily="18" charset="0"/>
              </a:rPr>
              <a:t>1290 SAT/29 ACT (composite)</a:t>
            </a:r>
          </a:p>
          <a:p>
            <a:pPr lvl="1">
              <a:buClrTx/>
            </a:pPr>
            <a:r>
              <a:rPr lang="en-US" dirty="0" smtClean="0">
                <a:latin typeface="Baskerville Old Face" panose="02020602080505020303" pitchFamily="18" charset="0"/>
              </a:rPr>
              <a:t>100 Hours</a:t>
            </a:r>
          </a:p>
          <a:p>
            <a:pPr lvl="1">
              <a:buClrTx/>
            </a:pPr>
            <a:r>
              <a:rPr lang="en-US" dirty="0" smtClean="0">
                <a:latin typeface="Baskerville Old Face" panose="02020602080505020303" pitchFamily="18" charset="0"/>
              </a:rPr>
              <a:t>3.5 GPA (according to Bright Futures)</a:t>
            </a:r>
          </a:p>
          <a:p>
            <a:pPr>
              <a:buClrTx/>
            </a:pPr>
            <a:r>
              <a:rPr lang="en-US" sz="2800" dirty="0" smtClean="0">
                <a:latin typeface="Baskerville Old Face" panose="02020602080505020303" pitchFamily="18" charset="0"/>
              </a:rPr>
              <a:t>Florida Medallion Scholars</a:t>
            </a:r>
          </a:p>
          <a:p>
            <a:pPr lvl="1">
              <a:buClrTx/>
            </a:pPr>
            <a:r>
              <a:rPr lang="en-US" dirty="0" smtClean="0">
                <a:latin typeface="Baskerville Old Face" panose="02020602080505020303" pitchFamily="18" charset="0"/>
              </a:rPr>
              <a:t>1170 SAT/26 ACT</a:t>
            </a:r>
          </a:p>
          <a:p>
            <a:pPr lvl="1">
              <a:buClrTx/>
            </a:pPr>
            <a:r>
              <a:rPr lang="en-US" dirty="0" smtClean="0">
                <a:latin typeface="Baskerville Old Face" panose="02020602080505020303" pitchFamily="18" charset="0"/>
              </a:rPr>
              <a:t>75 Hours</a:t>
            </a:r>
          </a:p>
          <a:p>
            <a:pPr lvl="1">
              <a:buClrTx/>
            </a:pPr>
            <a:r>
              <a:rPr lang="en-US" dirty="0" smtClean="0">
                <a:latin typeface="Baskerville Old Face" panose="02020602080505020303" pitchFamily="18" charset="0"/>
              </a:rPr>
              <a:t>3.0 GPA (according to Bright Futures)</a:t>
            </a:r>
          </a:p>
          <a:p>
            <a:pPr>
              <a:buClrTx/>
            </a:pPr>
            <a:r>
              <a:rPr lang="en-US" sz="2800" dirty="0" smtClean="0">
                <a:latin typeface="Baskerville Old Face" panose="02020602080505020303" pitchFamily="18" charset="0"/>
              </a:rPr>
              <a:t>Gold Seal Vocational</a:t>
            </a:r>
          </a:p>
          <a:p>
            <a:pPr lvl="1">
              <a:buClrTx/>
            </a:pPr>
            <a:r>
              <a:rPr lang="en-US" dirty="0" smtClean="0">
                <a:latin typeface="Baskerville Old Face" panose="02020602080505020303" pitchFamily="18" charset="0"/>
              </a:rPr>
              <a:t>30 Hours</a:t>
            </a:r>
          </a:p>
          <a:p>
            <a:pPr lvl="1">
              <a:buClrTx/>
            </a:pPr>
            <a:r>
              <a:rPr lang="en-US" dirty="0" smtClean="0">
                <a:latin typeface="Baskerville Old Face" panose="02020602080505020303" pitchFamily="18" charset="0"/>
              </a:rPr>
              <a:t>3.5 unweighted GPA in at least 3 vocational credits (Academy classes)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latin typeface="Baskerville Old Face" panose="02020602080505020303" pitchFamily="18" charset="0"/>
              </a:rPr>
              <a:t>Bright Futures Scholarship</a:t>
            </a:r>
            <a:endParaRPr lang="en-US" sz="5400" b="1" dirty="0">
              <a:solidFill>
                <a:srgbClr val="0000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5789612" y="1676400"/>
            <a:ext cx="1524000" cy="3429000"/>
          </a:xfrm>
          <a:prstGeom prst="rightBrace">
            <a:avLst/>
          </a:prstGeom>
          <a:ln w="57150">
            <a:solidFill>
              <a:srgbClr val="EABD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18411" y="2818435"/>
            <a:ext cx="3656251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 smtClean="0">
                <a:solidFill>
                  <a:srgbClr val="000099"/>
                </a:solidFill>
                <a:latin typeface="Baskerville Old Face" panose="02020602080505020303" pitchFamily="18" charset="0"/>
              </a:rPr>
              <a:t>These scholarship levels require 2 years of the same foreign language</a:t>
            </a:r>
            <a:endParaRPr lang="en-US" sz="2800" b="1" dirty="0">
              <a:solidFill>
                <a:srgbClr val="000099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2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473200"/>
            <a:ext cx="10972800" cy="5308600"/>
          </a:xfrm>
        </p:spPr>
        <p:txBody>
          <a:bodyPr numCol="2">
            <a:normAutofit/>
          </a:bodyPr>
          <a:lstStyle/>
          <a:p>
            <a:pPr>
              <a:buClrTx/>
            </a:pPr>
            <a:r>
              <a:rPr lang="en-US" sz="2600" dirty="0" smtClean="0">
                <a:latin typeface="Baskerville Old Face" panose="02020602080505020303" pitchFamily="18" charset="0"/>
              </a:rPr>
              <a:t>See your counselor for:</a:t>
            </a:r>
          </a:p>
          <a:p>
            <a:pPr lvl="1">
              <a:buClrTx/>
            </a:pPr>
            <a:r>
              <a:rPr lang="en-US" sz="2200" dirty="0" smtClean="0">
                <a:latin typeface="Baskerville Old Face" panose="02020602080505020303" pitchFamily="18" charset="0"/>
              </a:rPr>
              <a:t>Help with applications</a:t>
            </a:r>
          </a:p>
          <a:p>
            <a:pPr lvl="1">
              <a:buClrTx/>
            </a:pPr>
            <a:r>
              <a:rPr lang="en-US" sz="2200" dirty="0" smtClean="0">
                <a:latin typeface="Baskerville Old Face" panose="02020602080505020303" pitchFamily="18" charset="0"/>
              </a:rPr>
              <a:t>Recommendations</a:t>
            </a:r>
          </a:p>
          <a:p>
            <a:pPr lvl="1">
              <a:buClrTx/>
            </a:pPr>
            <a:r>
              <a:rPr lang="en-US" sz="2200" dirty="0" smtClean="0">
                <a:latin typeface="Baskerville Old Face" panose="02020602080505020303" pitchFamily="18" charset="0"/>
              </a:rPr>
              <a:t>Grades</a:t>
            </a:r>
          </a:p>
          <a:p>
            <a:pPr>
              <a:buClrTx/>
            </a:pPr>
            <a:r>
              <a:rPr lang="en-US" sz="2600" dirty="0" smtClean="0">
                <a:latin typeface="Baskerville Old Face" panose="02020602080505020303" pitchFamily="18" charset="0"/>
              </a:rPr>
              <a:t>See Mrs. Shumaker for:</a:t>
            </a:r>
          </a:p>
          <a:p>
            <a:pPr lvl="1">
              <a:buClrTx/>
            </a:pPr>
            <a:r>
              <a:rPr lang="en-US" sz="2200" dirty="0" smtClean="0">
                <a:latin typeface="Baskerville Old Face" panose="02020602080505020303" pitchFamily="18" charset="0"/>
              </a:rPr>
              <a:t>Transcript issues (www.parchment.com)</a:t>
            </a:r>
          </a:p>
          <a:p>
            <a:pPr lvl="1">
              <a:buClrTx/>
            </a:pPr>
            <a:r>
              <a:rPr lang="en-US" sz="2200" dirty="0" smtClean="0">
                <a:latin typeface="Baskerville Old Face" panose="02020602080505020303" pitchFamily="18" charset="0"/>
              </a:rPr>
              <a:t>Turning in community service hours</a:t>
            </a:r>
          </a:p>
          <a:p>
            <a:pPr>
              <a:buClrTx/>
            </a:pPr>
            <a:r>
              <a:rPr lang="en-US" sz="2600" dirty="0" smtClean="0">
                <a:latin typeface="Baskerville Old Face" panose="02020602080505020303" pitchFamily="18" charset="0"/>
              </a:rPr>
              <a:t>Talk to your family about:</a:t>
            </a:r>
          </a:p>
          <a:p>
            <a:pPr lvl="1">
              <a:buClrTx/>
            </a:pPr>
            <a:r>
              <a:rPr lang="en-US" sz="2200" dirty="0" smtClean="0">
                <a:latin typeface="Baskerville Old Face" panose="02020602080505020303" pitchFamily="18" charset="0"/>
              </a:rPr>
              <a:t>Scheduling college visits</a:t>
            </a:r>
          </a:p>
          <a:p>
            <a:pPr lvl="1">
              <a:buClrTx/>
            </a:pPr>
            <a:r>
              <a:rPr lang="en-US" sz="2200" dirty="0" smtClean="0">
                <a:latin typeface="Baskerville Old Face" panose="02020602080505020303" pitchFamily="18" charset="0"/>
              </a:rPr>
              <a:t>Finances</a:t>
            </a:r>
            <a:r>
              <a:rPr lang="en-US" sz="2200" dirty="0">
                <a:latin typeface="Baskerville Old Face" panose="02020602080505020303" pitchFamily="18" charset="0"/>
              </a:rPr>
              <a:t> </a:t>
            </a:r>
            <a:r>
              <a:rPr lang="en-US" sz="2200" dirty="0" smtClean="0">
                <a:latin typeface="Baskerville Old Face" panose="02020602080505020303" pitchFamily="18" charset="0"/>
              </a:rPr>
              <a:t>(Community College vs. University, In-state vs. Out-of-State, etc.)</a:t>
            </a:r>
          </a:p>
          <a:p>
            <a:pPr>
              <a:buClrTx/>
            </a:pPr>
            <a:endParaRPr lang="en-US" sz="2600" dirty="0" smtClean="0">
              <a:latin typeface="Baskerville Old Face" panose="02020602080505020303" pitchFamily="18" charset="0"/>
            </a:endParaRPr>
          </a:p>
          <a:p>
            <a:pPr>
              <a:buClrTx/>
            </a:pPr>
            <a:r>
              <a:rPr lang="en-US" sz="2600" dirty="0" smtClean="0">
                <a:latin typeface="Baskerville Old Face" panose="02020602080505020303" pitchFamily="18" charset="0"/>
              </a:rPr>
              <a:t>Talk to your counselor and/or Coach Turner about:</a:t>
            </a:r>
          </a:p>
          <a:p>
            <a:pPr lvl="1">
              <a:buClrTx/>
            </a:pPr>
            <a:r>
              <a:rPr lang="en-US" sz="2400" dirty="0" smtClean="0">
                <a:latin typeface="Baskerville Old Face" panose="02020602080505020303" pitchFamily="18" charset="0"/>
              </a:rPr>
              <a:t>NCAA Clearinghouse-if you want to play sports in college!</a:t>
            </a:r>
          </a:p>
          <a:p>
            <a:pPr lvl="2">
              <a:buClrTx/>
            </a:pPr>
            <a:r>
              <a:rPr lang="en-US" sz="2800" dirty="0" smtClean="0">
                <a:latin typeface="Baskerville Old Face" panose="02020602080505020303" pitchFamily="18" charset="0"/>
                <a:hlinkClick r:id="rId3"/>
              </a:rPr>
              <a:t>www.2point3.org</a:t>
            </a:r>
            <a:r>
              <a:rPr lang="en-US" sz="2800" dirty="0" smtClean="0">
                <a:latin typeface="Baskerville Old Face" panose="02020602080505020303" pitchFamily="18" charset="0"/>
              </a:rPr>
              <a:t> </a:t>
            </a:r>
          </a:p>
          <a:p>
            <a:pPr lvl="2">
              <a:buClrTx/>
            </a:pPr>
            <a:endParaRPr lang="en-US" sz="1600" dirty="0">
              <a:latin typeface="Baskerville Old Face" panose="02020602080505020303" pitchFamily="18" charset="0"/>
            </a:endParaRPr>
          </a:p>
          <a:p>
            <a:pPr>
              <a:buClrTx/>
            </a:pPr>
            <a:r>
              <a:rPr lang="en-US" sz="2600" dirty="0" smtClean="0">
                <a:latin typeface="Baskerville Old Face" panose="02020602080505020303" pitchFamily="18" charset="0"/>
              </a:rPr>
              <a:t>Scholarships</a:t>
            </a:r>
          </a:p>
          <a:p>
            <a:pPr lvl="2">
              <a:buClrTx/>
            </a:pPr>
            <a:r>
              <a:rPr lang="en-US" sz="2400" dirty="0" smtClean="0">
                <a:latin typeface="Baskerville Old Face" panose="02020602080505020303" pitchFamily="18" charset="0"/>
              </a:rPr>
              <a:t>PMHS Guidance Website</a:t>
            </a:r>
          </a:p>
          <a:p>
            <a:pPr lvl="2">
              <a:buClrTx/>
            </a:pPr>
            <a:r>
              <a:rPr lang="en-US" sz="2400" dirty="0" smtClean="0">
                <a:latin typeface="Baskerville Old Face" panose="02020602080505020303" pitchFamily="18" charset="0"/>
                <a:hlinkClick r:id="rId4"/>
              </a:rPr>
              <a:t>www.fastweb.com</a:t>
            </a:r>
            <a:endParaRPr lang="en-US" sz="2400" dirty="0" smtClean="0">
              <a:latin typeface="Baskerville Old Face" panose="020206020805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latin typeface="Baskerville Old Face" panose="02020602080505020303" pitchFamily="18" charset="0"/>
              </a:rPr>
              <a:t>College Application Process</a:t>
            </a:r>
            <a:endParaRPr lang="en-US" sz="5400" b="1" dirty="0">
              <a:solidFill>
                <a:srgbClr val="000099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473200"/>
            <a:ext cx="10972800" cy="5308600"/>
          </a:xfrm>
        </p:spPr>
        <p:txBody>
          <a:bodyPr numCol="1">
            <a:normAutofit/>
          </a:bodyPr>
          <a:lstStyle/>
          <a:p>
            <a:pPr marL="0" indent="0" algn="ctr">
              <a:buClrTx/>
              <a:buNone/>
            </a:pPr>
            <a:endParaRPr lang="en-US" sz="6600" b="1" dirty="0" smtClean="0">
              <a:solidFill>
                <a:srgbClr val="000099"/>
              </a:solidFill>
              <a:latin typeface="Baskerville Old Face" panose="02020602080505020303" pitchFamily="18" charset="0"/>
            </a:endParaRPr>
          </a:p>
          <a:p>
            <a:pPr marL="0" indent="0" algn="ctr">
              <a:buClrTx/>
              <a:buNone/>
            </a:pPr>
            <a:r>
              <a:rPr lang="en-US" sz="8800" b="1" dirty="0" smtClean="0">
                <a:solidFill>
                  <a:srgbClr val="000099"/>
                </a:solidFill>
                <a:latin typeface="Baskerville Old Face" panose="02020602080505020303" pitchFamily="18" charset="0"/>
              </a:rPr>
              <a:t>Questions</a:t>
            </a:r>
            <a:r>
              <a:rPr lang="en-US" sz="8800" b="1" dirty="0">
                <a:solidFill>
                  <a:srgbClr val="000099"/>
                </a:solidFill>
                <a:latin typeface="Baskerville Old Face" panose="02020602080505020303" pitchFamily="18" charset="0"/>
              </a:rPr>
              <a:t>?</a:t>
            </a:r>
            <a:endParaRPr lang="en-US" sz="8000" dirty="0" smtClean="0">
              <a:latin typeface="Baskerville Old Face" panose="020206020805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5400" b="1" dirty="0">
              <a:solidFill>
                <a:srgbClr val="000099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latin typeface="Baskerville Old Face" panose="02020602080505020303" pitchFamily="18" charset="0"/>
              </a:rPr>
              <a:t>Counselors</a:t>
            </a:r>
            <a:endParaRPr lang="en-US" sz="5400" b="1" dirty="0">
              <a:solidFill>
                <a:srgbClr val="0000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0612" y="2627004"/>
            <a:ext cx="4953000" cy="2855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askerville Old Face" panose="02020602080505020303" pitchFamily="18" charset="0"/>
              </a:rPr>
              <a:t>Jonathan Higgins</a:t>
            </a:r>
          </a:p>
          <a:p>
            <a:pPr marL="952393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Baskerville Old Face" panose="02020602080505020303" pitchFamily="18" charset="0"/>
              </a:rPr>
              <a:t>IB Coordinator</a:t>
            </a:r>
          </a:p>
          <a:p>
            <a:pPr lvl="1">
              <a:lnSpc>
                <a:spcPct val="95000"/>
              </a:lnSpc>
            </a:pPr>
            <a:endParaRPr lang="en-US" sz="3200" dirty="0" smtClean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askerville Old Face" panose="02020602080505020303" pitchFamily="18" charset="0"/>
              </a:rPr>
              <a:t>Chris Cofield</a:t>
            </a:r>
            <a:endParaRPr lang="en-US" sz="3200" dirty="0" smtClean="0">
              <a:latin typeface="Baskerville Old Face" panose="02020602080505020303" pitchFamily="18" charset="0"/>
            </a:endParaRPr>
          </a:p>
          <a:p>
            <a:pPr marL="952393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Baskerville Old Face" panose="02020602080505020303" pitchFamily="18" charset="0"/>
              </a:rPr>
              <a:t>Academy </a:t>
            </a:r>
            <a:r>
              <a:rPr lang="en-US" sz="3100" dirty="0" smtClean="0">
                <a:latin typeface="Baskerville Old Face" panose="02020602080505020303" pitchFamily="18" charset="0"/>
              </a:rPr>
              <a:t>&amp; Dual Enrollment Specialist</a:t>
            </a:r>
            <a:endParaRPr lang="en-US" sz="3100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812" y="1953201"/>
            <a:ext cx="4953000" cy="376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askerville Old Face" panose="02020602080505020303" pitchFamily="18" charset="0"/>
              </a:rPr>
              <a:t>Stephanie Toffaletti</a:t>
            </a:r>
          </a:p>
          <a:p>
            <a:pPr marL="952393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Baskerville Old Face" panose="02020602080505020303" pitchFamily="18" charset="0"/>
              </a:rPr>
              <a:t>A-D </a:t>
            </a:r>
            <a:r>
              <a:rPr lang="en-US" sz="3100" dirty="0" smtClean="0">
                <a:latin typeface="Baskerville Old Face" panose="02020602080505020303" pitchFamily="18" charset="0"/>
              </a:rPr>
              <a:t>&amp; IB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Baskerville Old Face" panose="02020602080505020303" pitchFamily="18" charset="0"/>
              </a:rPr>
              <a:t>Megan Crawshaw</a:t>
            </a:r>
            <a:endParaRPr lang="en-US" sz="3100" dirty="0" smtClean="0">
              <a:latin typeface="Baskerville Old Face" panose="02020602080505020303" pitchFamily="18" charset="0"/>
            </a:endParaRPr>
          </a:p>
          <a:p>
            <a:pPr marL="952393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Baskerville Old Face" panose="02020602080505020303" pitchFamily="18" charset="0"/>
              </a:rPr>
              <a:t>E-L</a:t>
            </a:r>
            <a:r>
              <a:rPr lang="en-US" sz="3100" dirty="0" smtClean="0">
                <a:latin typeface="Baskerville Old Face" panose="02020602080505020303" pitchFamily="18" charset="0"/>
              </a:rPr>
              <a:t> </a:t>
            </a:r>
            <a:r>
              <a:rPr lang="en-US" sz="3100" dirty="0" smtClean="0">
                <a:latin typeface="Baskerville Old Face" panose="02020602080505020303" pitchFamily="18" charset="0"/>
              </a:rPr>
              <a:t>&amp; ESE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askerville Old Face" panose="02020602080505020303" pitchFamily="18" charset="0"/>
              </a:rPr>
              <a:t>Meredith Masiak</a:t>
            </a:r>
          </a:p>
          <a:p>
            <a:pPr marL="952393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Baskerville Old Face" panose="02020602080505020303" pitchFamily="18" charset="0"/>
              </a:rPr>
              <a:t>M</a:t>
            </a:r>
            <a:r>
              <a:rPr lang="en-US" sz="3100" dirty="0" smtClean="0">
                <a:latin typeface="Baskerville Old Face" panose="02020602080505020303" pitchFamily="18" charset="0"/>
              </a:rPr>
              <a:t>-Z </a:t>
            </a:r>
            <a:r>
              <a:rPr lang="en-US" sz="3100" dirty="0" smtClean="0">
                <a:latin typeface="Baskerville Old Face" panose="02020602080505020303" pitchFamily="18" charset="0"/>
              </a:rPr>
              <a:t>&amp; AVID</a:t>
            </a: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58" y="1473200"/>
            <a:ext cx="6728354" cy="5308600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2800" dirty="0" smtClean="0">
                <a:latin typeface="Baskerville Old Face" panose="02020602080505020303" pitchFamily="18" charset="0"/>
              </a:rPr>
              <a:t>Standard Diploma – 24 Credits</a:t>
            </a:r>
          </a:p>
          <a:p>
            <a:pPr lvl="1">
              <a:buClrTx/>
            </a:pPr>
            <a:r>
              <a:rPr lang="en-US" sz="2400" dirty="0" smtClean="0">
                <a:latin typeface="Baskerville Old Face" panose="02020602080505020303" pitchFamily="18" charset="0"/>
              </a:rPr>
              <a:t>4 English</a:t>
            </a:r>
          </a:p>
          <a:p>
            <a:pPr lvl="1">
              <a:buClrTx/>
            </a:pPr>
            <a:r>
              <a:rPr lang="en-US" sz="2400" dirty="0" smtClean="0">
                <a:latin typeface="Baskerville Old Face" panose="02020602080505020303" pitchFamily="18" charset="0"/>
              </a:rPr>
              <a:t>4 Math, must include Algebra 1 and Geometry</a:t>
            </a:r>
          </a:p>
          <a:p>
            <a:pPr lvl="1">
              <a:buClrTx/>
            </a:pPr>
            <a:r>
              <a:rPr lang="en-US" sz="2400" dirty="0" smtClean="0">
                <a:latin typeface="Baskerville Old Face" panose="02020602080505020303" pitchFamily="18" charset="0"/>
              </a:rPr>
              <a:t>3 Science, must include Biology</a:t>
            </a:r>
          </a:p>
          <a:p>
            <a:pPr lvl="1">
              <a:buClrTx/>
            </a:pPr>
            <a:r>
              <a:rPr lang="en-US" sz="2400" dirty="0" smtClean="0">
                <a:latin typeface="Baskerville Old Face" panose="02020602080505020303" pitchFamily="18" charset="0"/>
              </a:rPr>
              <a:t>3 History, must include:</a:t>
            </a:r>
          </a:p>
          <a:p>
            <a:pPr lvl="2">
              <a:buClrTx/>
            </a:pPr>
            <a:r>
              <a:rPr lang="en-US" sz="2200" dirty="0" smtClean="0">
                <a:latin typeface="Baskerville Old Face" panose="02020602080505020303" pitchFamily="18" charset="0"/>
              </a:rPr>
              <a:t>World, US, and Government/Economics</a:t>
            </a:r>
          </a:p>
          <a:p>
            <a:pPr lvl="3">
              <a:buClrTx/>
            </a:pPr>
            <a:r>
              <a:rPr lang="en-US" sz="2200" dirty="0" smtClean="0">
                <a:latin typeface="Baskerville Old Face" panose="02020602080505020303" pitchFamily="18" charset="0"/>
              </a:rPr>
              <a:t>Economics must include Financial Literacy</a:t>
            </a:r>
          </a:p>
          <a:p>
            <a:pPr lvl="1">
              <a:buClrTx/>
            </a:pPr>
            <a:r>
              <a:rPr lang="en-US" sz="2400" dirty="0" smtClean="0">
                <a:latin typeface="Baskerville Old Face" panose="02020602080505020303" pitchFamily="18" charset="0"/>
              </a:rPr>
              <a:t>1 HOPE</a:t>
            </a:r>
          </a:p>
          <a:p>
            <a:pPr lvl="1">
              <a:buClrTx/>
            </a:pPr>
            <a:r>
              <a:rPr lang="en-US" sz="2400" dirty="0" smtClean="0">
                <a:latin typeface="Baskerville Old Face" panose="02020602080505020303" pitchFamily="18" charset="0"/>
              </a:rPr>
              <a:t>1 Performing/Fine Art</a:t>
            </a:r>
          </a:p>
          <a:p>
            <a:pPr lvl="1">
              <a:buClrTx/>
            </a:pPr>
            <a:r>
              <a:rPr lang="en-US" sz="2400" dirty="0" smtClean="0">
                <a:latin typeface="Baskerville Old Face" panose="02020602080505020303" pitchFamily="18" charset="0"/>
              </a:rPr>
              <a:t>8 Electives</a:t>
            </a:r>
          </a:p>
          <a:p>
            <a:pPr lvl="1">
              <a:buClrTx/>
            </a:pPr>
            <a:r>
              <a:rPr lang="en-US" sz="2400" dirty="0" smtClean="0">
                <a:latin typeface="Baskerville Old Face" panose="02020602080505020303" pitchFamily="18" charset="0"/>
              </a:rPr>
              <a:t>1 Online course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latin typeface="Baskerville Old Face" panose="02020602080505020303" pitchFamily="18" charset="0"/>
              </a:rPr>
              <a:t>Graduation Requirements</a:t>
            </a:r>
            <a:endParaRPr lang="en-US" sz="5400" b="1" dirty="0">
              <a:solidFill>
                <a:srgbClr val="0000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5012" y="2514600"/>
            <a:ext cx="4572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Passing score on FSA</a:t>
            </a:r>
          </a:p>
          <a:p>
            <a:pPr marL="952393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Baskerville Old Face" panose="02020602080505020303" pitchFamily="18" charset="0"/>
              </a:rPr>
              <a:t>Or concordant score on SAT or ACT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Passing score on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Alg</a:t>
            </a:r>
            <a:r>
              <a:rPr lang="en-US" sz="2800" dirty="0" smtClean="0">
                <a:latin typeface="Baskerville Old Face" panose="02020602080505020303" pitchFamily="18" charset="0"/>
              </a:rPr>
              <a:t> 1 EOC</a:t>
            </a:r>
          </a:p>
          <a:p>
            <a:pPr marL="952393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Baskerville Old Face" panose="02020602080505020303" pitchFamily="18" charset="0"/>
              </a:rPr>
              <a:t>Or concordant score on </a:t>
            </a:r>
            <a:r>
              <a:rPr lang="en-US" dirty="0" smtClean="0">
                <a:latin typeface="Baskerville Old Face" panose="02020602080505020303" pitchFamily="18" charset="0"/>
              </a:rPr>
              <a:t>PERT/PSAT</a:t>
            </a: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Minimum of 2.0 GPA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600200"/>
            <a:ext cx="10972800" cy="51816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dirty="0" smtClean="0">
                <a:latin typeface="Baskerville Old Face" panose="02020602080505020303" pitchFamily="18" charset="0"/>
              </a:rPr>
              <a:t>GPA is only affected at the completion of a course</a:t>
            </a:r>
          </a:p>
          <a:p>
            <a:pPr lvl="2">
              <a:buClrTx/>
            </a:pPr>
            <a:r>
              <a:rPr lang="en-US" sz="2400" dirty="0" smtClean="0">
                <a:latin typeface="Baskerville Old Face" panose="02020602080505020303" pitchFamily="18" charset="0"/>
              </a:rPr>
              <a:t>At the end of the semester/year for classroom courses</a:t>
            </a:r>
          </a:p>
          <a:p>
            <a:pPr lvl="2">
              <a:buClrTx/>
            </a:pPr>
            <a:r>
              <a:rPr lang="en-US" sz="2400" dirty="0" smtClean="0">
                <a:latin typeface="Baskerville Old Face" panose="02020602080505020303" pitchFamily="18" charset="0"/>
              </a:rPr>
              <a:t>Immediately after completion of an APEX or FLVS course (once Mrs. Lippo adds the course to your transcript)</a:t>
            </a:r>
          </a:p>
          <a:p>
            <a:pPr lvl="1">
              <a:buClrTx/>
            </a:pPr>
            <a:r>
              <a:rPr lang="en-US" sz="2400" dirty="0" smtClean="0">
                <a:latin typeface="Baskerville Old Face" panose="02020602080505020303" pitchFamily="18" charset="0"/>
              </a:rPr>
              <a:t>All courses are averaged together every semester (semester GPA) and every year (cumulative GPA)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>
              <a:buClrTx/>
            </a:pPr>
            <a:r>
              <a:rPr lang="en-US" sz="2800" dirty="0" smtClean="0">
                <a:latin typeface="Baskerville Old Face" panose="02020602080505020303" pitchFamily="18" charset="0"/>
              </a:rPr>
              <a:t>Unweighted: A=4.0, B=3.0, C=2.0, D=1.0, F=0.0</a:t>
            </a:r>
          </a:p>
          <a:p>
            <a:pPr>
              <a:buClrTx/>
            </a:pPr>
            <a:r>
              <a:rPr lang="en-US" sz="2800" dirty="0" smtClean="0">
                <a:latin typeface="Baskerville Old Face" panose="02020602080505020303" pitchFamily="18" charset="0"/>
              </a:rPr>
              <a:t>Weighted: Honors courses earn an extra 0.5 per class, IB/AP/DE courses earn an extra 1.0 per class</a:t>
            </a:r>
          </a:p>
          <a:p>
            <a:pPr lvl="1">
              <a:buClrTx/>
            </a:pPr>
            <a:r>
              <a:rPr lang="en-US" sz="2800" dirty="0" smtClean="0">
                <a:latin typeface="Baskerville Old Face" panose="02020602080505020303" pitchFamily="18" charset="0"/>
              </a:rPr>
              <a:t>A=4.5, B=3.5, C=2.5, D=1.5, F=0.0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latin typeface="Baskerville Old Face" panose="02020602080505020303" pitchFamily="18" charset="0"/>
              </a:rPr>
              <a:t>Grade Point Average</a:t>
            </a:r>
            <a:endParaRPr lang="en-US" sz="5400" b="1" dirty="0">
              <a:solidFill>
                <a:srgbClr val="000099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600200"/>
            <a:ext cx="10972800" cy="51816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smtClean="0">
                <a:latin typeface="Baskerville Old Face" panose="02020602080505020303" pitchFamily="18" charset="0"/>
              </a:rPr>
              <a:t>To become a sophomore:</a:t>
            </a:r>
          </a:p>
          <a:p>
            <a:pPr lvl="1">
              <a:buClrTx/>
            </a:pPr>
            <a:r>
              <a:rPr lang="en-US" sz="3200" dirty="0" smtClean="0">
                <a:latin typeface="Baskerville Old Face" panose="02020602080505020303" pitchFamily="18" charset="0"/>
              </a:rPr>
              <a:t>5 credits</a:t>
            </a:r>
          </a:p>
          <a:p>
            <a:pPr>
              <a:buClrTx/>
            </a:pPr>
            <a:r>
              <a:rPr lang="en-US" sz="3200" dirty="0" smtClean="0">
                <a:latin typeface="Baskerville Old Face" panose="02020602080505020303" pitchFamily="18" charset="0"/>
              </a:rPr>
              <a:t>Junior:</a:t>
            </a:r>
          </a:p>
          <a:p>
            <a:pPr lvl="1">
              <a:buClrTx/>
            </a:pPr>
            <a:r>
              <a:rPr lang="en-US" sz="3200" dirty="0" smtClean="0">
                <a:latin typeface="Baskerville Old Face" panose="02020602080505020303" pitchFamily="18" charset="0"/>
              </a:rPr>
              <a:t>11 credits</a:t>
            </a:r>
          </a:p>
          <a:p>
            <a:pPr>
              <a:buClrTx/>
            </a:pPr>
            <a:r>
              <a:rPr lang="en-US" sz="3200" dirty="0" smtClean="0">
                <a:latin typeface="Baskerville Old Face" panose="02020602080505020303" pitchFamily="18" charset="0"/>
              </a:rPr>
              <a:t>Senior:</a:t>
            </a:r>
          </a:p>
          <a:p>
            <a:pPr lvl="1">
              <a:buClrTx/>
            </a:pPr>
            <a:r>
              <a:rPr lang="en-US" sz="3200" dirty="0" smtClean="0">
                <a:latin typeface="Baskerville Old Face" panose="02020602080505020303" pitchFamily="18" charset="0"/>
              </a:rPr>
              <a:t>17 credits</a:t>
            </a:r>
          </a:p>
          <a:p>
            <a:pPr>
              <a:buClrTx/>
            </a:pPr>
            <a:r>
              <a:rPr lang="en-US" sz="3200" dirty="0" smtClean="0">
                <a:latin typeface="Baskerville Old Face" panose="02020602080505020303" pitchFamily="18" charset="0"/>
              </a:rPr>
              <a:t>Graduate:</a:t>
            </a:r>
          </a:p>
          <a:p>
            <a:pPr lvl="1">
              <a:buClrTx/>
            </a:pPr>
            <a:r>
              <a:rPr lang="en-US" sz="3200" dirty="0" smtClean="0">
                <a:latin typeface="Baskerville Old Face" panose="02020602080505020303" pitchFamily="18" charset="0"/>
              </a:rPr>
              <a:t>24 credits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latin typeface="Baskerville Old Face" panose="02020602080505020303" pitchFamily="18" charset="0"/>
              </a:rPr>
              <a:t>Grade Placement	</a:t>
            </a:r>
            <a:endParaRPr lang="en-US" sz="5400" b="1" dirty="0">
              <a:solidFill>
                <a:srgbClr val="000099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0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600200"/>
            <a:ext cx="5334000" cy="5181600"/>
          </a:xfrm>
        </p:spPr>
        <p:txBody>
          <a:bodyPr>
            <a:normAutofit lnSpcReduction="10000"/>
          </a:bodyPr>
          <a:lstStyle/>
          <a:p>
            <a:pPr marL="0" indent="0" algn="ctr">
              <a:buClrTx/>
              <a:buNone/>
            </a:pPr>
            <a:r>
              <a:rPr lang="en-US" sz="3200" u="sng" dirty="0" smtClean="0">
                <a:latin typeface="Baskerville Old Face" panose="02020602080505020303" pitchFamily="18" charset="0"/>
              </a:rPr>
              <a:t>FSA</a:t>
            </a:r>
          </a:p>
          <a:p>
            <a:pPr>
              <a:buClrTx/>
            </a:pPr>
            <a:r>
              <a:rPr lang="en-US" sz="3200" dirty="0" smtClean="0">
                <a:latin typeface="Baskerville Old Face" panose="02020602080505020303" pitchFamily="18" charset="0"/>
              </a:rPr>
              <a:t>Need a level 3 to pass</a:t>
            </a:r>
          </a:p>
          <a:p>
            <a:pPr>
              <a:buClrTx/>
            </a:pPr>
            <a:r>
              <a:rPr lang="en-US" sz="3200" dirty="0" smtClean="0">
                <a:latin typeface="Baskerville Old Face" panose="02020602080505020303" pitchFamily="18" charset="0"/>
              </a:rPr>
              <a:t>If you have not passed, you need to:</a:t>
            </a:r>
          </a:p>
          <a:p>
            <a:pPr lvl="1">
              <a:buClrTx/>
            </a:pPr>
            <a:r>
              <a:rPr lang="en-US" sz="3000" dirty="0" smtClean="0">
                <a:latin typeface="Baskerville Old Face" panose="02020602080505020303" pitchFamily="18" charset="0"/>
              </a:rPr>
              <a:t>Be in Intensive Reading</a:t>
            </a:r>
            <a:endParaRPr lang="en-US" sz="3000" dirty="0">
              <a:latin typeface="Baskerville Old Face" panose="02020602080505020303" pitchFamily="18" charset="0"/>
            </a:endParaRPr>
          </a:p>
          <a:p>
            <a:pPr lvl="1">
              <a:buClrTx/>
            </a:pPr>
            <a:r>
              <a:rPr lang="en-US" sz="3000" dirty="0" smtClean="0">
                <a:latin typeface="Baskerville Old Face" panose="02020602080505020303" pitchFamily="18" charset="0"/>
              </a:rPr>
              <a:t>Sign up for the ACT or SAT, ASAP!</a:t>
            </a:r>
          </a:p>
          <a:p>
            <a:pPr lvl="2">
              <a:buClrTx/>
            </a:pPr>
            <a:r>
              <a:rPr lang="en-US" sz="2800" dirty="0" smtClean="0">
                <a:latin typeface="Baskerville Old Face" panose="02020602080505020303" pitchFamily="18" charset="0"/>
                <a:hlinkClick r:id="rId3"/>
              </a:rPr>
              <a:t>www.act.org</a:t>
            </a:r>
            <a:r>
              <a:rPr lang="en-US" sz="2800" dirty="0" smtClean="0">
                <a:latin typeface="Baskerville Old Face" panose="02020602080505020303" pitchFamily="18" charset="0"/>
              </a:rPr>
              <a:t> for ACT or </a:t>
            </a:r>
            <a:r>
              <a:rPr lang="en-US" sz="2800" dirty="0" smtClean="0">
                <a:latin typeface="Baskerville Old Face" panose="02020602080505020303" pitchFamily="18" charset="0"/>
                <a:hlinkClick r:id="rId4"/>
              </a:rPr>
              <a:t>www.collegeboard.com</a:t>
            </a:r>
            <a:r>
              <a:rPr lang="en-US" sz="2800" dirty="0" smtClean="0">
                <a:latin typeface="Baskerville Old Face" panose="02020602080505020303" pitchFamily="18" charset="0"/>
              </a:rPr>
              <a:t> for SAT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latin typeface="Baskerville Old Face" panose="02020602080505020303" pitchFamily="18" charset="0"/>
              </a:rPr>
              <a:t>Testing</a:t>
            </a:r>
            <a:endParaRPr lang="en-US" sz="5400" b="1" dirty="0">
              <a:solidFill>
                <a:srgbClr val="000099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13411" y="1600200"/>
            <a:ext cx="5561251" cy="5054600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75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None/>
            </a:pPr>
            <a:r>
              <a:rPr lang="en-US" sz="3200" u="sng" dirty="0" err="1" smtClean="0">
                <a:latin typeface="Baskerville Old Face" panose="02020602080505020303" pitchFamily="18" charset="0"/>
              </a:rPr>
              <a:t>Alg</a:t>
            </a:r>
            <a:r>
              <a:rPr lang="en-US" sz="3200" u="sng" dirty="0" smtClean="0">
                <a:latin typeface="Baskerville Old Face" panose="02020602080505020303" pitchFamily="18" charset="0"/>
              </a:rPr>
              <a:t> 1 EOC</a:t>
            </a:r>
          </a:p>
          <a:p>
            <a:pPr>
              <a:buClrTx/>
            </a:pPr>
            <a:r>
              <a:rPr lang="en-US" sz="3200" dirty="0" smtClean="0">
                <a:latin typeface="Baskerville Old Face" panose="02020602080505020303" pitchFamily="18" charset="0"/>
              </a:rPr>
              <a:t>Need </a:t>
            </a:r>
            <a:r>
              <a:rPr lang="en-US" sz="3200" dirty="0">
                <a:latin typeface="Baskerville Old Face" panose="02020602080505020303" pitchFamily="18" charset="0"/>
              </a:rPr>
              <a:t>a level 3 to pass</a:t>
            </a:r>
          </a:p>
          <a:p>
            <a:pPr>
              <a:buClrTx/>
            </a:pPr>
            <a:r>
              <a:rPr lang="en-US" sz="3200" dirty="0">
                <a:latin typeface="Baskerville Old Face" panose="02020602080505020303" pitchFamily="18" charset="0"/>
              </a:rPr>
              <a:t>If you have not passed, you need to:</a:t>
            </a:r>
          </a:p>
          <a:p>
            <a:pPr lvl="1">
              <a:buClrTx/>
            </a:pPr>
            <a:r>
              <a:rPr lang="en-US" sz="3000" dirty="0" smtClean="0">
                <a:latin typeface="Baskerville Old Face" panose="02020602080505020303" pitchFamily="18" charset="0"/>
              </a:rPr>
              <a:t>Class of 2020 &amp; 2021: take the PERT</a:t>
            </a:r>
            <a:r>
              <a:rPr lang="en-US" sz="3000" dirty="0" smtClean="0">
                <a:latin typeface="Baskerville Old Face" panose="02020602080505020303" pitchFamily="18" charset="0"/>
              </a:rPr>
              <a:t>!</a:t>
            </a:r>
          </a:p>
          <a:p>
            <a:pPr lvl="1">
              <a:buClrTx/>
            </a:pPr>
            <a:r>
              <a:rPr lang="en-US" sz="3000" dirty="0" smtClean="0">
                <a:latin typeface="Baskerville Old Face" panose="02020602080505020303" pitchFamily="18" charset="0"/>
              </a:rPr>
              <a:t>Class of 2022 &amp; up: take the PSAT!</a:t>
            </a:r>
            <a:endParaRPr lang="en-US" sz="3000" dirty="0">
              <a:latin typeface="Baskerville Old Face" panose="02020602080505020303" pitchFamily="18" charset="0"/>
            </a:endParaRPr>
          </a:p>
          <a:p>
            <a:pPr lvl="2">
              <a:buClrTx/>
            </a:pPr>
            <a:r>
              <a:rPr lang="en-US" sz="3000" dirty="0">
                <a:latin typeface="Baskerville Old Face" panose="02020602080505020303" pitchFamily="18" charset="0"/>
              </a:rPr>
              <a:t>See </a:t>
            </a:r>
            <a:r>
              <a:rPr lang="en-US" sz="3000" dirty="0" smtClean="0">
                <a:latin typeface="Baskerville Old Face" panose="02020602080505020303" pitchFamily="18" charset="0"/>
              </a:rPr>
              <a:t>Mrs. Fitzgerald for </a:t>
            </a:r>
            <a:r>
              <a:rPr lang="en-US" sz="3000" dirty="0">
                <a:latin typeface="Baskerville Old Face" panose="02020602080505020303" pitchFamily="18" charset="0"/>
              </a:rPr>
              <a:t>more </a:t>
            </a:r>
            <a:r>
              <a:rPr lang="en-US" sz="3000" dirty="0" smtClean="0">
                <a:latin typeface="Baskerville Old Face" panose="02020602080505020303" pitchFamily="18" charset="0"/>
              </a:rPr>
              <a:t>information</a:t>
            </a:r>
            <a:endParaRPr lang="en-US" sz="3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9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2133600"/>
            <a:ext cx="10972800" cy="46482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000" dirty="0" smtClean="0">
                <a:latin typeface="Baskerville Old Face" panose="02020602080505020303" pitchFamily="18" charset="0"/>
              </a:rPr>
              <a:t>ASVAB</a:t>
            </a:r>
          </a:p>
          <a:p>
            <a:pPr lvl="1">
              <a:buClrTx/>
            </a:pPr>
            <a:r>
              <a:rPr lang="en-US" sz="2600" dirty="0" smtClean="0">
                <a:latin typeface="Baskerville Old Face" panose="02020602080505020303" pitchFamily="18" charset="0"/>
              </a:rPr>
              <a:t>See </a:t>
            </a:r>
            <a:r>
              <a:rPr lang="en-US" sz="2600" dirty="0" smtClean="0">
                <a:latin typeface="Baskerville Old Face" panose="02020602080505020303" pitchFamily="18" charset="0"/>
              </a:rPr>
              <a:t>Mr. Cofield in </a:t>
            </a:r>
            <a:r>
              <a:rPr lang="en-US" sz="2600" dirty="0" smtClean="0">
                <a:latin typeface="Baskerville Old Face" panose="02020602080505020303" pitchFamily="18" charset="0"/>
              </a:rPr>
              <a:t>Guidance for more information and to sign up for this test; offered once a year, in November</a:t>
            </a:r>
            <a:br>
              <a:rPr lang="en-US" sz="2600" dirty="0" smtClean="0">
                <a:latin typeface="Baskerville Old Face" panose="02020602080505020303" pitchFamily="18" charset="0"/>
              </a:rPr>
            </a:br>
            <a:endParaRPr lang="en-US" sz="2600" dirty="0" smtClean="0">
              <a:latin typeface="Baskerville Old Face" panose="02020602080505020303" pitchFamily="18" charset="0"/>
            </a:endParaRPr>
          </a:p>
          <a:p>
            <a:pPr>
              <a:buClrTx/>
            </a:pPr>
            <a:r>
              <a:rPr lang="en-US" sz="3000" dirty="0" smtClean="0">
                <a:latin typeface="Baskerville Old Face" panose="02020602080505020303" pitchFamily="18" charset="0"/>
              </a:rPr>
              <a:t>ACT and SAT</a:t>
            </a:r>
          </a:p>
          <a:p>
            <a:pPr lvl="1">
              <a:buClrTx/>
            </a:pPr>
            <a:r>
              <a:rPr lang="en-US" sz="2600" dirty="0" smtClean="0">
                <a:latin typeface="Baskerville Old Face" panose="02020602080505020303" pitchFamily="18" charset="0"/>
              </a:rPr>
              <a:t>If you qualify for Free/Reduced lunch, see Mrs. Fitzgerald for waivers to pay for these tests (2 for each test maximum)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0099"/>
                </a:solidFill>
                <a:latin typeface="Baskerville Old Face" panose="02020602080505020303" pitchFamily="18" charset="0"/>
              </a:rPr>
              <a:t>Other Assessments</a:t>
            </a:r>
            <a:endParaRPr lang="en-US" sz="5400" b="1" dirty="0">
              <a:solidFill>
                <a:srgbClr val="000099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412" y="1701800"/>
            <a:ext cx="5434303" cy="4470400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3000" dirty="0" smtClean="0">
                <a:latin typeface="Baskerville Old Face" panose="02020602080505020303" pitchFamily="18" charset="0"/>
              </a:rPr>
              <a:t>Dual Enrollment Courses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askerville Old Face" panose="02020602080505020303" pitchFamily="18" charset="0"/>
              </a:rPr>
              <a:t>Must have a 3.0 unweighted GPA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askerville Old Face" panose="02020602080505020303" pitchFamily="18" charset="0"/>
              </a:rPr>
              <a:t>Must have qualifying scores on PERT, CPT, SAT, or ACT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askerville Old Face" panose="02020602080505020303" pitchFamily="18" charset="0"/>
              </a:rPr>
              <a:t>We offer some on our campus: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US History 1 &amp; 2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College Success Skills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Comp 1 &amp; 2</a:t>
            </a:r>
            <a:endParaRPr lang="en-US" sz="2400" dirty="0" smtClean="0">
              <a:latin typeface="Baskerville Old Face" panose="02020602080505020303" pitchFamily="18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askerville Old Face" panose="02020602080505020303" pitchFamily="18" charset="0"/>
              </a:rPr>
              <a:t>See your counselor </a:t>
            </a:r>
            <a:r>
              <a:rPr lang="en-US" sz="2600" dirty="0" smtClean="0">
                <a:latin typeface="Baskerville Old Face" panose="02020602080505020303" pitchFamily="18" charset="0"/>
              </a:rPr>
              <a:t>or Mr. Cofield for </a:t>
            </a:r>
            <a:r>
              <a:rPr lang="en-US" sz="2600" dirty="0" smtClean="0">
                <a:latin typeface="Baskerville Old Face" panose="02020602080505020303" pitchFamily="18" charset="0"/>
              </a:rPr>
              <a:t>more information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Baskerville Old Face" panose="02020602080505020303" pitchFamily="18" charset="0"/>
              </a:rPr>
              <a:t>College Credit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99212" y="1701800"/>
            <a:ext cx="4875451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Baskerville Old Face" panose="02020602080505020303" pitchFamily="18" charset="0"/>
              </a:rPr>
              <a:t>AP Courses</a:t>
            </a:r>
          </a:p>
          <a:p>
            <a:pPr marL="969963" lvl="1" indent="-361950">
              <a:buFont typeface="Arial" panose="020B0604020202020204" pitchFamily="34" charset="0"/>
              <a:buChar char="•"/>
            </a:pPr>
            <a:r>
              <a:rPr lang="en-US" sz="2600" dirty="0">
                <a:latin typeface="Baskerville Old Face" panose="02020602080505020303" pitchFamily="18" charset="0"/>
              </a:rPr>
              <a:t>We offer </a:t>
            </a:r>
            <a:r>
              <a:rPr lang="en-US" sz="2600" dirty="0" smtClean="0">
                <a:latin typeface="Baskerville Old Face" panose="02020602080505020303" pitchFamily="18" charset="0"/>
              </a:rPr>
              <a:t>0 courses on our campus</a:t>
            </a:r>
            <a:endParaRPr lang="en-US" sz="2600" dirty="0">
              <a:latin typeface="Baskerville Old Face" panose="02020602080505020303" pitchFamily="18" charset="0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askerville Old Face" panose="02020602080505020303" pitchFamily="18" charset="0"/>
              </a:rPr>
              <a:t>FLVS.net offers many </a:t>
            </a:r>
            <a:r>
              <a:rPr lang="en-US" sz="2600" dirty="0" smtClean="0">
                <a:latin typeface="Baskerville Old Face" panose="02020602080505020303" pitchFamily="18" charset="0"/>
              </a:rPr>
              <a:t>options</a:t>
            </a:r>
            <a:endParaRPr lang="en-US" sz="2600" dirty="0">
              <a:latin typeface="Baskerville Old Face" panose="02020602080505020303" pitchFamily="18" charset="0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askerville Old Face" panose="02020602080505020303" pitchFamily="18" charset="0"/>
              </a:rPr>
              <a:t>See your counselor for more information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27600"/>
          </a:xfrm>
        </p:spPr>
        <p:txBody>
          <a:bodyPr>
            <a:normAutofit fontScale="92500"/>
          </a:bodyPr>
          <a:lstStyle/>
          <a:p>
            <a:pPr>
              <a:buClrTx/>
            </a:pPr>
            <a:r>
              <a:rPr lang="en-US" sz="3600" dirty="0" smtClean="0">
                <a:latin typeface="Baskerville Old Face" panose="02020602080505020303" pitchFamily="18" charset="0"/>
              </a:rPr>
              <a:t>IB Courses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If you are not in the full IB program, you can still take up to 5 IB courses each year</a:t>
            </a:r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Baskerville Old Face" panose="02020602080505020303" pitchFamily="18" charset="0"/>
              </a:rPr>
              <a:t>Most are 2-year courses and you MUST take both years!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Science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History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English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Psychology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Art or Dance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Math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askerville Old Face" panose="02020602080505020303" pitchFamily="18" charset="0"/>
              </a:rPr>
              <a:t>Spanish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askerville Old Face" panose="02020602080505020303" pitchFamily="18" charset="0"/>
              </a:rPr>
              <a:t>See Mr. Higgins or Mrs. Toffaletti for more information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Baskerville Old Face" panose="02020602080505020303" pitchFamily="18" charset="0"/>
              </a:rPr>
              <a:t>College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704</Words>
  <Application>Microsoft Office PowerPoint</Application>
  <PresentationFormat>Custom</PresentationFormat>
  <Paragraphs>138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Baskerville Old Face</vt:lpstr>
      <vt:lpstr>Century Gothic</vt:lpstr>
      <vt:lpstr>Class open house presentation</vt:lpstr>
      <vt:lpstr>PowerPoint Presentation</vt:lpstr>
      <vt:lpstr>Counselors</vt:lpstr>
      <vt:lpstr>Graduation Requirements</vt:lpstr>
      <vt:lpstr>Grade Point Average</vt:lpstr>
      <vt:lpstr>Grade Placement </vt:lpstr>
      <vt:lpstr>Testing</vt:lpstr>
      <vt:lpstr>Other Assessments</vt:lpstr>
      <vt:lpstr>College Credit</vt:lpstr>
      <vt:lpstr>College Credit</vt:lpstr>
      <vt:lpstr>Bright Futures Scholarship</vt:lpstr>
      <vt:lpstr>Bright Futures Scholarship</vt:lpstr>
      <vt:lpstr>College Application Process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2015-09-15T13:57:59Z</dcterms:created>
  <dcterms:modified xsi:type="dcterms:W3CDTF">2019-09-12T16:41:45Z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